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Ex1.xml" ContentType="application/vnd.ms-office.chartex+xml"/>
  <Override PartName="/ppt/charts/colors6.xml" ContentType="application/vnd.ms-office.chartcolorstyle+xml"/>
  <Override PartName="/ppt/charts/style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0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250525294345705E-2"/>
          <c:y val="3.8172819859266079E-2"/>
          <c:w val="0.6908424349950163"/>
          <c:h val="0.92365436028146786"/>
        </c:manualLayout>
      </c:layout>
      <c:pie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Pardavimas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94A-4F8C-90EA-D37C9F4C48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94A-4F8C-90EA-D37C9F4C485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Lapas1!$A$2:$A$3</c:f>
              <c:strCache>
                <c:ptCount val="2"/>
                <c:pt idx="0">
                  <c:v>Vyrai</c:v>
                </c:pt>
                <c:pt idx="1">
                  <c:v>Moterys</c:v>
                </c:pt>
              </c:strCache>
            </c:strRef>
          </c:cat>
          <c:val>
            <c:numRef>
              <c:f>Lapas1!$B$2:$B$3</c:f>
              <c:numCache>
                <c:formatCode>General</c:formatCode>
                <c:ptCount val="2"/>
                <c:pt idx="0">
                  <c:v>44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45-4C57-960C-6CF20F8E305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015491186400985"/>
          <c:y val="0.44585109395240324"/>
          <c:w val="0.20438929783865045"/>
          <c:h val="0.1082978120951935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82240139971032E-2"/>
          <c:y val="3.7656495247720648E-2"/>
          <c:w val="0.97157992085412781"/>
          <c:h val="0.616307422713643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Pardavimas</c:v>
                </c:pt>
              </c:strCache>
            </c:strRef>
          </c:tx>
          <c:spPr>
            <a:gradFill>
              <a:gsLst>
                <a:gs pos="0">
                  <a:schemeClr val="accent4"/>
                </a:gs>
                <a:gs pos="100000">
                  <a:schemeClr val="accent4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Lapas1!$A$2:$A$10</c:f>
              <c:strCache>
                <c:ptCount val="9"/>
                <c:pt idx="0">
                  <c:v>Kai nebijai pasisakyti savo nuomonės, kalbėtis su mokytojais, prisipažinti  </c:v>
                </c:pt>
                <c:pt idx="1">
                  <c:v>Pasitikėjimas savimi, nebijoti iššūkių </c:v>
                </c:pt>
                <c:pt idx="2">
                  <c:v>Drąsa yra - kai nieko nebijai, gali apginti kitus </c:v>
                </c:pt>
                <c:pt idx="3">
                  <c:v>Kai žmogus nebijo rizikuoti kokiu nors dalyku, nuo kurio gali nukentėti </c:v>
                </c:pt>
                <c:pt idx="4">
                  <c:v>Drąsa tai žmogaus vertė </c:v>
                </c:pt>
                <c:pt idx="5">
                  <c:v>Nežinau, niekas </c:v>
                </c:pt>
                <c:pt idx="6">
                  <c:v>Drąsa - tai,  kai drąsus – žmogus gali padaryti tai, ko  negali padaryti nedrąsus žmogus</c:v>
                </c:pt>
                <c:pt idx="7">
                  <c:v>Man drąsa - visokių dalykų nebijojimas daryti, pvz.: įveikimas savo įvairių baimių </c:v>
                </c:pt>
                <c:pt idx="8">
                  <c:v>Gebėjimas būti sąžiningu prieš save ir kitus </c:v>
                </c:pt>
              </c:strCache>
            </c:strRef>
          </c:cat>
          <c:val>
            <c:numRef>
              <c:f>Lapas1!$B$2:$B$10</c:f>
              <c:numCache>
                <c:formatCode>General</c:formatCode>
                <c:ptCount val="9"/>
                <c:pt idx="0">
                  <c:v>17</c:v>
                </c:pt>
                <c:pt idx="1">
                  <c:v>15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A2-4D1F-AB7C-7FC195D2D52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832299104"/>
        <c:axId val="832298024"/>
      </c:barChart>
      <c:catAx>
        <c:axId val="83229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lt-LT"/>
          </a:p>
        </c:txPr>
        <c:crossAx val="832298024"/>
        <c:crosses val="autoZero"/>
        <c:auto val="1"/>
        <c:lblAlgn val="ctr"/>
        <c:lblOffset val="100"/>
        <c:noMultiLvlLbl val="0"/>
      </c:catAx>
      <c:valAx>
        <c:axId val="8322980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3229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Pardavimas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FD53-48E9-BC22-82D162510D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D53-48E9-BC22-82D162510D8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FD53-48E9-BC22-82D162510D8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D53-48E9-BC22-82D162510D8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D53-48E9-BC22-82D162510D8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FD53-48E9-BC22-82D162510D8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D53-48E9-BC22-82D162510D8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FD53-48E9-BC22-82D162510D82}"/>
              </c:ext>
            </c:extLst>
          </c:dPt>
          <c:dLbls>
            <c:dLbl>
              <c:idx val="0"/>
              <c:layout>
                <c:manualLayout>
                  <c:x val="8.5423044790779737E-2"/>
                  <c:y val="-1.24271859860481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D53-48E9-BC22-82D162510D8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FD53-48E9-BC22-82D162510D8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FD53-48E9-BC22-82D162510D82}"/>
                </c:ext>
              </c:extLst>
            </c:dLbl>
            <c:dLbl>
              <c:idx val="3"/>
              <c:layout>
                <c:manualLayout>
                  <c:x val="4.3562267043667828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D53-48E9-BC22-82D162510D8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FD53-48E9-BC22-82D162510D82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6-FD53-48E9-BC22-82D162510D82}"/>
                </c:ext>
              </c:extLst>
            </c:dLbl>
            <c:dLbl>
              <c:idx val="6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98E446E-09F5-45FF-B13E-78B665530E64}" type="CATEGORYNAME">
                      <a:rPr lang="en-US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[KATEGORIJOS PAVADINIMAS]</a:t>
                    </a:fld>
                    <a:r>
                      <a:rPr lang="en-US" baseline="0" dirty="0"/>
                      <a:t>
</a:t>
                    </a:r>
                    <a:fld id="{B15E56EE-4AA0-46F8-B022-909DBC5F1E06}" type="PERCENTAG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[PROCENTAI]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D53-48E9-BC22-82D162510D82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8-FD53-48E9-BC22-82D162510D82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Lapas1!$A$2:$A$8</c:f>
              <c:strCache>
                <c:ptCount val="7"/>
                <c:pt idx="0">
                  <c:v>Pasiaukojimas, narsa, pasiryžimas, ryžtas </c:v>
                </c:pt>
                <c:pt idx="1">
                  <c:v>Pasitikėjimas, vertybės, pasiaukojimas, jausmai  </c:v>
                </c:pt>
                <c:pt idx="2">
                  <c:v>Drąsa - yra kai nieko nebijai. Meilė – kai kažką myli </c:v>
                </c:pt>
                <c:pt idx="3">
                  <c:v>Drąsa - pasiaukojimas, meilė šiluma, mielumas, žmogaus pagarba sau ir kitiems </c:v>
                </c:pt>
                <c:pt idx="4">
                  <c:v>Stiprus ir draugiškas </c:v>
                </c:pt>
                <c:pt idx="5">
                  <c:v>Manau, kad meilė -  ištikimybė, pagalba, jautrumas </c:v>
                </c:pt>
                <c:pt idx="6">
                  <c:v>Drąsą sunku įgyti  </c:v>
                </c:pt>
              </c:strCache>
            </c:strRef>
          </c:cat>
          <c:val>
            <c:numRef>
              <c:f>Lapas1!$B$2:$B$8</c:f>
              <c:numCache>
                <c:formatCode>General</c:formatCode>
                <c:ptCount val="7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7</c:v>
                </c:pt>
                <c:pt idx="4">
                  <c:v>4</c:v>
                </c:pt>
                <c:pt idx="5">
                  <c:v>3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53-48E9-BC22-82D162510D82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5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Pardavimas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Lapas1!$A$2:$A$13</c:f>
              <c:strCache>
                <c:ptCount val="12"/>
                <c:pt idx="0">
                  <c:v>Žodžiais, darbais, jausmais </c:v>
                </c:pt>
                <c:pt idx="1">
                  <c:v>Išreikšti jiems meilę  žodžiais, komplimentais ar apsikabinti</c:v>
                </c:pt>
                <c:pt idx="2">
                  <c:v>Elgtis su jais gražiai, rūpintis </c:v>
                </c:pt>
                <c:pt idx="3">
                  <c:v>Padėti, suprasti, paguosti </c:v>
                </c:pt>
                <c:pt idx="4">
                  <c:v>Reikšti dėmesį ir priminti, kad tai jauti </c:v>
                </c:pt>
                <c:pt idx="5">
                  <c:v>Juos gerbti, mylėti, būti ištikimam </c:v>
                </c:pt>
                <c:pt idx="6">
                  <c:v>Nesityčioti, bendrauti nuoširdžiai </c:v>
                </c:pt>
                <c:pt idx="7">
                  <c:v>Tiesiog mylėti </c:v>
                </c:pt>
                <c:pt idx="8">
                  <c:v>Būti draugiškais ir nesityčioti </c:v>
                </c:pt>
                <c:pt idx="9">
                  <c:v>Elgtis draugiškai ir prižiūrėti kitų sveikatą </c:v>
                </c:pt>
                <c:pt idx="10">
                  <c:v>Būti mandagiais</c:v>
                </c:pt>
                <c:pt idx="11">
                  <c:v>Draugauti, gražiai kalbėti, nekalbėt apie save </c:v>
                </c:pt>
              </c:strCache>
            </c:strRef>
          </c:cat>
          <c:val>
            <c:numRef>
              <c:f>Lapas1!$B$2:$B$13</c:f>
              <c:numCache>
                <c:formatCode>General</c:formatCode>
                <c:ptCount val="12"/>
                <c:pt idx="0">
                  <c:v>15</c:v>
                </c:pt>
                <c:pt idx="1">
                  <c:v>13</c:v>
                </c:pt>
                <c:pt idx="2">
                  <c:v>13</c:v>
                </c:pt>
                <c:pt idx="3">
                  <c:v>11</c:v>
                </c:pt>
                <c:pt idx="4">
                  <c:v>5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25-4BCE-B5A8-EBA9EEB0FB6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938828512"/>
        <c:axId val="938830312"/>
      </c:barChart>
      <c:catAx>
        <c:axId val="93882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938830312"/>
        <c:crosses val="autoZero"/>
        <c:auto val="1"/>
        <c:lblAlgn val="ctr"/>
        <c:lblOffset val="100"/>
        <c:noMultiLvlLbl val="0"/>
      </c:catAx>
      <c:valAx>
        <c:axId val="93883031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38828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919521858893909E-2"/>
          <c:y val="8.424751431817315E-2"/>
          <c:w val="0.89186289603544655"/>
          <c:h val="0.85325254683923824"/>
        </c:manualLayout>
      </c:layout>
      <c:ofPieChart>
        <c:ofPieType val="pie"/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Pardavimas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8E68-43E5-B62C-BD211783E7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68-43E5-B62C-BD211783E72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8E68-43E5-B62C-BD211783E72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68-43E5-B62C-BD211783E72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68-43E5-B62C-BD211783E72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8E68-43E5-B62C-BD211783E72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8E68-43E5-B62C-BD211783E72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68-43E5-B62C-BD211783E72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8E68-43E5-B62C-BD211783E72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68-43E5-B62C-BD211783E72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6-8E68-43E5-B62C-BD211783E72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8E68-43E5-B62C-BD211783E72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8-8E68-43E5-B62C-BD211783E72C}"/>
                </c:ext>
              </c:extLst>
            </c:dLbl>
            <c:dLbl>
              <c:idx val="3"/>
              <c:layout>
                <c:manualLayout>
                  <c:x val="-2.1151643401223087E-2"/>
                  <c:y val="3.41747614616327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E68-43E5-B62C-BD211783E72C}"/>
                </c:ext>
              </c:extLst>
            </c:dLbl>
            <c:dLbl>
              <c:idx val="4"/>
              <c:layout>
                <c:manualLayout>
                  <c:x val="0"/>
                  <c:y val="6.21359299302414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E68-43E5-B62C-BD211783E72C}"/>
                </c:ext>
              </c:extLst>
            </c:dLbl>
            <c:dLbl>
              <c:idx val="5"/>
              <c:spPr>
                <a:noFill/>
                <a:ln>
                  <a:solidFill>
                    <a:schemeClr val="lt1">
                      <a:alpha val="98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8E68-43E5-B62C-BD211783E72C}"/>
                </c:ext>
              </c:extLst>
            </c:dLbl>
            <c:dLbl>
              <c:idx val="6"/>
              <c:layout>
                <c:manualLayout>
                  <c:x val="7.5922527896398612E-3"/>
                  <c:y val="6.83495229232654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E68-43E5-B62C-BD211783E72C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8E68-43E5-B62C-BD211783E72C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A-8E68-43E5-B62C-BD211783E72C}"/>
                </c:ext>
              </c:extLst>
            </c:dLbl>
            <c:dLbl>
              <c:idx val="9"/>
              <c:layout>
                <c:manualLayout>
                  <c:x val="2.9464024796923182E-2"/>
                  <c:y val="0.195728179280260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E68-43E5-B62C-BD211783E72C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Lapas1!$A$2:$A$10</c:f>
              <c:strCache>
                <c:ptCount val="9"/>
                <c:pt idx="0">
                  <c:v>Taip</c:v>
                </c:pt>
                <c:pt idx="1">
                  <c:v>Ne, nelabai</c:v>
                </c:pt>
                <c:pt idx="2">
                  <c:v>Nežinau</c:v>
                </c:pt>
                <c:pt idx="3">
                  <c:v>Taip, nes turiu šeimą ir draugus</c:v>
                </c:pt>
                <c:pt idx="4">
                  <c:v>Tėvų mylimas, draugų nelabai</c:v>
                </c:pt>
                <c:pt idx="5">
                  <c:v>Aš manau, kad esu gerbiamas ir reikalingas</c:v>
                </c:pt>
                <c:pt idx="6">
                  <c:v>Nei myli, nei nemyli</c:v>
                </c:pt>
                <c:pt idx="7">
                  <c:v>Kartais</c:v>
                </c:pt>
                <c:pt idx="8">
                  <c:v>Galbūt</c:v>
                </c:pt>
              </c:strCache>
            </c:strRef>
          </c:cat>
          <c:val>
            <c:numRef>
              <c:f>Lapas1!$B$2:$B$10</c:f>
              <c:numCache>
                <c:formatCode>General</c:formatCode>
                <c:ptCount val="9"/>
                <c:pt idx="0">
                  <c:v>53</c:v>
                </c:pt>
                <c:pt idx="1">
                  <c:v>8</c:v>
                </c:pt>
                <c:pt idx="2">
                  <c:v>3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68-43E5-B62C-BD211783E72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gapWidth val="100"/>
        <c:splitType val="pos"/>
        <c:splitPos val="5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Lapas1!$A$2:$A$11</cx:f>
        <cx:lvl ptCount="10">
          <cx:pt idx="0">Giminė,  šeima, meilė, pats žmogus sau  </cx:pt>
          <cx:pt idx="1">Draugai</cx:pt>
          <cx:pt idx="2">Laimė, sveikata, pinigai, artimieji, laisvumas, ramumas</cx:pt>
          <cx:pt idx="3">Pasitikėjimas savimi, meilė kitam, būti savimi </cx:pt>
          <cx:pt idx="4">Gyvenimas</cx:pt>
          <cx:pt idx="5">Jaustis mylimam </cx:pt>
          <cx:pt idx="6">Išpildyti savo svajones suprasti kas esi, būti laimingu</cx:pt>
          <cx:pt idx="7">Padaryti kažką gero pasaulyje </cx:pt>
          <cx:pt idx="8">Kai visi momentai geriausi </cx:pt>
          <cx:pt idx="9">Būti sveikam ir turėti nors vieną artimą sielą </cx:pt>
        </cx:lvl>
      </cx:strDim>
      <cx:numDim type="val">
        <cx:f>Lapas1!$B$2:$B$11</cx:f>
        <cx:lvl ptCount="10" formatCode="General">
          <cx:pt idx="0">44</cx:pt>
          <cx:pt idx="1">22</cx:pt>
          <cx:pt idx="2">8</cx:pt>
          <cx:pt idx="3">7</cx:pt>
          <cx:pt idx="4">4</cx:pt>
          <cx:pt idx="5">3</cx:pt>
          <cx:pt idx="6">3</cx:pt>
          <cx:pt idx="7">2</cx:pt>
          <cx:pt idx="8">2</cx:pt>
          <cx:pt idx="9">2</cx:pt>
        </cx:lvl>
      </cx:numDim>
    </cx:data>
  </cx:chartData>
  <cx:chart>
    <cx:plotArea>
      <cx:plotAreaRegion>
        <cx:series layoutId="funnel" uniqueId="{9F2F2011-49B7-4279-8BEA-A99DC5857779}">
          <cx:tx>
            <cx:txData>
              <cx:f>Lapas1!$B$1</cx:f>
              <cx:v>Pardavimas</cx:v>
            </cx:txData>
          </cx:tx>
          <cx:spPr>
            <a:effectLst>
              <a:innerShdw blurRad="63500" dist="50800" dir="13500000">
                <a:prstClr val="black">
                  <a:alpha val="50000"/>
                </a:prstClr>
              </a:innerShdw>
            </a:effectLst>
          </cx:spPr>
          <cx:dataLabels>
            <cx:visibility seriesName="0" categoryName="0" value="1"/>
          </cx:dataLabels>
          <cx:dataId val="0"/>
        </cx:series>
      </cx:plotAreaRegion>
      <cx:axis id="1">
        <cx:catScaling gapWidth="0.150000006"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42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dk1"/>
    </cs:fontRef>
    <cs:defRPr sz="1197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75000"/>
            <a:lumOff val="2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  <a:lumOff val="10000"/>
              </a:schemeClr>
            </a:gs>
            <a:gs pos="0">
              <a:schemeClr val="lt1">
                <a:lumMod val="75000"/>
                <a:alpha val="36000"/>
                <a:lumOff val="10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chemeClr val="bg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/>
  </cs:title>
  <cs:trendline>
    <cs:lnRef idx="0"/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C49673-1FA0-4BB1-B293-DA154A46E161}" type="datetimeFigureOut">
              <a:rPr kumimoji="0" lang="lt-LT" sz="24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2023-03-29</a:t>
            </a:fld>
            <a:endParaRPr kumimoji="0" lang="lt-LT" sz="24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srgbClr val="F07F0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58D62-4CB9-4653-933E-0144473A7544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F07F0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srgbClr val="F07F0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94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C49673-1FA0-4BB1-B293-DA154A46E161}" type="datetimeFigureOut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2023-03-29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srgbClr val="F07F0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58D62-4CB9-4653-933E-0144473A7544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812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C49673-1FA0-4BB1-B293-DA154A46E161}" type="datetimeFigureOut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2023-03-29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srgbClr val="F07F0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58D62-4CB9-4653-933E-0144473A7544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16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C49673-1FA0-4BB1-B293-DA154A46E161}" type="datetimeFigureOut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2023-03-29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srgbClr val="F07F0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58D62-4CB9-4653-933E-0144473A7544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86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C49673-1FA0-4BB1-B293-DA154A46E161}" type="datetimeFigureOut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2023-03-29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srgbClr val="F07F0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58D62-4CB9-4653-933E-0144473A7544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837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C49673-1FA0-4BB1-B293-DA154A46E161}" type="datetimeFigureOut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2023-03-29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srgbClr val="F07F0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58D62-4CB9-4653-933E-0144473A7544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38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C49673-1FA0-4BB1-B293-DA154A46E161}" type="datetimeFigureOut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2023-03-29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srgbClr val="F07F0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58D62-4CB9-4653-933E-0144473A7544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778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C49673-1FA0-4BB1-B293-DA154A46E161}" type="datetimeFigureOut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2023-03-29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srgbClr val="F07F0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58D62-4CB9-4653-933E-0144473A7544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16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C49673-1FA0-4BB1-B293-DA154A46E161}" type="datetimeFigureOut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2023-03-29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srgbClr val="F07F0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58D62-4CB9-4653-933E-0144473A7544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057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C49673-1FA0-4BB1-B293-DA154A46E161}" type="datetimeFigureOut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2023-03-29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58D62-4CB9-4653-933E-0144473A7544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srgbClr val="F07F0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1140809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C49673-1FA0-4BB1-B293-DA154A46E161}" type="datetimeFigureOut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2023-03-29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srgbClr val="F07F0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58D62-4CB9-4653-933E-0144473A7544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03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C49673-1FA0-4BB1-B293-DA154A46E161}" type="datetimeFigureOut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2023-03-29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srgbClr val="F07F0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58D62-4CB9-4653-933E-0144473A7544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02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346364"/>
            <a:ext cx="6148647" cy="159050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lt-LT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„Žmogus tampa labai drąsus, kai yra užtikrintas, kad jį myli.“   (</a:t>
            </a:r>
            <a:r>
              <a:rPr lang="lt-LT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Sigmund</a:t>
            </a:r>
            <a:r>
              <a:rPr lang="lt-LT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Freud</a:t>
            </a:r>
            <a:r>
              <a:rPr lang="lt-LT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Stačiakampis 2"/>
          <p:cNvSpPr/>
          <p:nvPr/>
        </p:nvSpPr>
        <p:spPr>
          <a:xfrm>
            <a:off x="6467303" y="2593571"/>
            <a:ext cx="43475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Darbo autoriai: Vilkaviškio 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r. Pilviškių „Santakos“ </a:t>
            </a:r>
            <a:r>
              <a:rPr lang="lt-L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gimnazijos 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6b kl. </a:t>
            </a:r>
            <a:r>
              <a:rPr lang="lt-L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mokinių komanda 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„Vėjo vaikai – sveiki kartu</a:t>
            </a:r>
            <a:r>
              <a:rPr lang="lt-L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!“</a:t>
            </a:r>
          </a:p>
          <a:p>
            <a:r>
              <a:rPr lang="lt-L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Komandos vadovas - mokytoja Auksė </a:t>
            </a:r>
            <a:r>
              <a:rPr lang="lt-L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Rapulskytė</a:t>
            </a:r>
            <a:r>
              <a:rPr lang="lt-L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Projektui 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„Sveikata visus metus 2023“</a:t>
            </a:r>
            <a:b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Vasario mėnesio </a:t>
            </a:r>
            <a:r>
              <a:rPr lang="lt-L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iššūkis</a:t>
            </a:r>
            <a:endParaRPr lang="lt-LT" sz="2000" dirty="0"/>
          </a:p>
        </p:txBody>
      </p:sp>
    </p:spTree>
    <p:extLst>
      <p:ext uri="{BB962C8B-B14F-4D97-AF65-F5344CB8AC3E}">
        <p14:creationId xmlns:p14="http://schemas.microsoft.com/office/powerpoint/2010/main" val="976293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41247" y="675249"/>
            <a:ext cx="10722395" cy="678063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KITOS </a:t>
            </a:r>
            <a:r>
              <a:rPr lang="lt-LT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MINTYS (MINTYS NEKOREGUOTOS)</a:t>
            </a:r>
            <a:endParaRPr lang="lt-LT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90843" y="1536192"/>
            <a:ext cx="10972800" cy="4949014"/>
          </a:xfrm>
        </p:spPr>
        <p:txBody>
          <a:bodyPr>
            <a:normAutofit lnSpcReduction="10000"/>
          </a:bodyPr>
          <a:lstStyle/>
          <a:p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Žodyje </a:t>
            </a:r>
            <a: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  <a:t>meilė slypi gerumo žodžiai, o </a:t>
            </a:r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drąsoje - </a:t>
            </a:r>
            <a: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  <a:t>baimės žodžiai.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Drąsiu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būti gerai, nes gali prisipažinti.</a:t>
            </a:r>
          </a:p>
          <a:p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Drąsa - </a:t>
            </a:r>
            <a: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  <a:t>pasitikėjimas savimi. </a:t>
            </a:r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Meilė, </a:t>
            </a:r>
            <a: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  <a:t>dėmesys, iš </a:t>
            </a:r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pradžių </a:t>
            </a:r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  <a:t>meilė sau. Nieko negali mylėti, jei iš pradžių nemyli savęs.</a:t>
            </a:r>
          </a:p>
          <a:p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Meilė </a:t>
            </a:r>
            <a: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tai, </a:t>
            </a:r>
            <a: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  <a:t>kai myli </a:t>
            </a:r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žmogų, </a:t>
            </a:r>
            <a: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  <a:t>bendrauji su juo. </a:t>
            </a:r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Drąsa, </a:t>
            </a:r>
            <a: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  <a:t>kai nebijai kažką padaryti už tėvus, draugus.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Meilė - </a:t>
            </a:r>
            <a: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  <a:t>kai tavo širdis plaka greičiau nei turi plakti. </a:t>
            </a:r>
          </a:p>
          <a:p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Meilės vertybės - </a:t>
            </a:r>
            <a: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  <a:t>kai jauti, kad tu kažkam rūpi ir jautiesi mylimas, keliu eini ne </a:t>
            </a:r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vienas, </a:t>
            </a:r>
            <a: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  <a:t>bet su mylimu žmogumi.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Manau, </a:t>
            </a:r>
            <a: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  <a:t>nuo meilės ir prasideda </a:t>
            </a:r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drąsa, </a:t>
            </a:r>
            <a: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  <a:t>mylimas žmogus tave skatina įveikti savo baimes </a:t>
            </a:r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IŠDRĮSTI“.</a:t>
            </a:r>
            <a:endParaRPr lang="lt-L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it-IT" dirty="0"/>
          </a:p>
          <a:p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268148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B8FAC54-D724-708A-C093-7D5E1737B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646391"/>
          </a:xfrm>
        </p:spPr>
        <p:txBody>
          <a:bodyPr>
            <a:noAutofit/>
          </a:bodyPr>
          <a:lstStyle/>
          <a:p>
            <a:r>
              <a:rPr lang="lt-LT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KAIP IŠREIKŠTI MEILĘ ŽMONĖMS?</a:t>
            </a:r>
            <a:endParaRPr lang="lt-LT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urinio vietos rezervavimo ženklas 5">
            <a:extLst>
              <a:ext uri="{FF2B5EF4-FFF2-40B4-BE49-F238E27FC236}">
                <a16:creationId xmlns:a16="http://schemas.microsoft.com/office/drawing/2014/main" id="{5FD7A849-9102-6254-042C-AE5A2B71A77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390650" y="1674813"/>
          <a:ext cx="9037638" cy="4157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4657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209ECB4-FDC1-DB60-556B-0BBF25A81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664" y="1027932"/>
            <a:ext cx="7333488" cy="476672"/>
          </a:xfrm>
        </p:spPr>
        <p:txBody>
          <a:bodyPr>
            <a:normAutofit fontScale="90000"/>
          </a:bodyPr>
          <a:lstStyle/>
          <a:p>
            <a:r>
              <a:rPr lang="lt-LT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 JAUČIATĖS MYLIMAS?</a:t>
            </a:r>
            <a:endParaRPr lang="lt-LT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urinio vietos rezervavimo ženklas 5">
            <a:extLst>
              <a:ext uri="{FF2B5EF4-FFF2-40B4-BE49-F238E27FC236}">
                <a16:creationId xmlns:a16="http://schemas.microsoft.com/office/drawing/2014/main" id="{B67013FF-97DE-4555-B7C5-8D17126617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151661"/>
              </p:ext>
            </p:extLst>
          </p:nvPr>
        </p:nvGraphicFramePr>
        <p:xfrm>
          <a:off x="640080" y="1744662"/>
          <a:ext cx="10853225" cy="4747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7487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5AED836-E2E7-FD99-83F1-E275E4C75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17" y="647836"/>
            <a:ext cx="10775852" cy="6822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 SVARBIAUSIA ŽMOGAUS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GYVENIME</a:t>
            </a:r>
            <a:r>
              <a:rPr lang="lt-LT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lt-LT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="" xmlns:cx2="http://schemas.microsoft.com/office/drawing/2015/10/21/chartex" Requires="cx2">
          <p:graphicFrame>
            <p:nvGraphicFramePr>
              <p:cNvPr id="6" name="Turinio vietos rezervavimo ženklas 5">
                <a:extLst>
                  <a:ext uri="{FF2B5EF4-FFF2-40B4-BE49-F238E27FC236}">
                    <a16:creationId xmlns:a16="http://schemas.microsoft.com/office/drawing/2014/main" id="{66EC08F6-E6A0-5E97-C698-F390F302DB3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28320116"/>
                  </p:ext>
                </p:extLst>
              </p:nvPr>
            </p:nvGraphicFramePr>
            <p:xfrm>
              <a:off x="689316" y="1790700"/>
              <a:ext cx="10775853" cy="404177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6" name="Turinio vietos rezervavimo ženklas 5">
                <a:extLst>
                  <a:ext uri="{FF2B5EF4-FFF2-40B4-BE49-F238E27FC236}">
                    <a16:creationId xmlns:a16="http://schemas.microsoft.com/office/drawing/2014/main" id="{66EC08F6-E6A0-5E97-C698-F390F302DB3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9316" y="1790700"/>
                <a:ext cx="10775853" cy="404177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9355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85887" y="0"/>
            <a:ext cx="10944664" cy="192024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KITOS MINTYS</a:t>
            </a:r>
            <a:r>
              <a:rPr lang="lt-LT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APIE SVARBIAUSIUS DALYKUS  (MINTYS NEKOREGUOTOS</a:t>
            </a:r>
            <a:r>
              <a:rPr lang="lt-LT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04912" y="2048256"/>
            <a:ext cx="11125639" cy="4507290"/>
          </a:xfrm>
        </p:spPr>
        <p:txBody>
          <a:bodyPr>
            <a:normAutofit/>
          </a:bodyPr>
          <a:lstStyle/>
          <a:p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Turėti </a:t>
            </a: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artimus šalia, šypsotis, neliūdėti, </a:t>
            </a:r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nebent - </a:t>
            </a: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labai </a:t>
            </a:r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blogai</a:t>
            </a: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 Tikslas ir jo </a:t>
            </a:r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įveikimas</a:t>
            </a: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 Karjera, bet jei turi mylimą </a:t>
            </a:r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žmogų, </a:t>
            </a: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draugai nebūtini, bet čia </a:t>
            </a:r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- kiekvienam </a:t>
            </a: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žmogui </a:t>
            </a:r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skirtingai</a:t>
            </a: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 Meilė, pagalba gyvūnams, aplinkinių palaikymas, klasiokų </a:t>
            </a:r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pagalba</a:t>
            </a: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Laikas</a:t>
            </a: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 Pagarba, taika, tai, kad tavim galėtų pasitikėti kiti </a:t>
            </a:r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žmonės, užtikrintumas</a:t>
            </a: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, pasitikėjimas </a:t>
            </a:r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savimi</a:t>
            </a: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 Viskas </a:t>
            </a:r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svarbu</a:t>
            </a: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 Mokslas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58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53713" y="1027664"/>
            <a:ext cx="2359152" cy="654832"/>
          </a:xfrm>
        </p:spPr>
        <p:txBody>
          <a:bodyPr>
            <a:normAutofit fontScale="90000"/>
          </a:bodyPr>
          <a:lstStyle/>
          <a:p>
            <a:pPr algn="ctr"/>
            <a:r>
              <a:rPr lang="lt-LT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IŠVADOS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21792" y="1810512"/>
            <a:ext cx="10936223" cy="468172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lt-LT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0">
              <a:buNone/>
            </a:pPr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Kiekviena </a:t>
            </a:r>
            <a: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  <a:t>išreikšta </a:t>
            </a:r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mintis - unikali. </a:t>
            </a:r>
            <a:endParaRPr lang="lt-LT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0">
              <a:buNone/>
            </a:pPr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Mintys </a:t>
            </a:r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apie meilę ir drąsą – skirtingos. </a:t>
            </a:r>
            <a:endParaRPr lang="lt-LT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0">
              <a:buNone/>
            </a:pPr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Dažniausiai </a:t>
            </a:r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pasikartojanti nuomonė - meilė, kai kažką myli, meilė – pasiaukojimas, narsa; drąsa – kai nieko nebijai.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136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94944" y="896112"/>
            <a:ext cx="10789919" cy="2907792"/>
          </a:xfrm>
        </p:spPr>
        <p:txBody>
          <a:bodyPr>
            <a:noAutofit/>
          </a:bodyPr>
          <a:lstStyle/>
          <a:p>
            <a:r>
              <a:rPr lang="lt-LT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r>
              <a:rPr lang="lt-LT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TIKSLAS</a:t>
            </a:r>
            <a:br>
              <a:rPr lang="lt-LT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lt-L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Išsiaiškinti, ką gimnazijos mokiniams reiškia meilė ir </a:t>
            </a:r>
            <a:r>
              <a:rPr lang="lt-L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drąsa.</a:t>
            </a:r>
            <a:r>
              <a:rPr lang="lt-L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lt-LT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UŽDAVINIAI</a:t>
            </a:r>
            <a:endParaRPr lang="lt-LT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94944" y="3803904"/>
            <a:ext cx="10789919" cy="2761488"/>
          </a:xfrm>
        </p:spPr>
        <p:txBody>
          <a:bodyPr>
            <a:noAutofit/>
          </a:bodyPr>
          <a:lstStyle/>
          <a:p>
            <a:pPr marL="571500" indent="-571500"/>
            <a:r>
              <a:rPr lang="lt-LT" sz="3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lt-L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ukurti anketą;</a:t>
            </a:r>
          </a:p>
          <a:p>
            <a:pPr marL="571500" indent="-571500"/>
            <a:r>
              <a:rPr lang="lt-L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Apklausti kuo didesnį skaičių 6-8 kl. mokinių;</a:t>
            </a:r>
          </a:p>
          <a:p>
            <a:pPr marL="571500" indent="-571500"/>
            <a:r>
              <a:rPr lang="lt-LT" sz="3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lt-L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šsiaiškinti, kaip respondentai supranta, kas yra meilė ir drąsa. </a:t>
            </a:r>
          </a:p>
        </p:txBody>
      </p:sp>
    </p:spTree>
    <p:extLst>
      <p:ext uri="{BB962C8B-B14F-4D97-AF65-F5344CB8AC3E}">
        <p14:creationId xmlns:p14="http://schemas.microsoft.com/office/powerpoint/2010/main" val="63915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09599" y="717452"/>
            <a:ext cx="10931237" cy="579333"/>
          </a:xfrm>
        </p:spPr>
        <p:txBody>
          <a:bodyPr>
            <a:normAutofit/>
          </a:bodyPr>
          <a:lstStyle/>
          <a:p>
            <a:r>
              <a:rPr lang="lt-LT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APKLAUSOS ANKETOS STRUKTŪRA </a:t>
            </a:r>
            <a:endParaRPr lang="lt-LT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09598" y="1589649"/>
            <a:ext cx="10931237" cy="4242981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Tyrimą inicijuoja 6b klasė, dalyvaujanti projekte „Sveikata visus metus 2023</a:t>
            </a:r>
            <a: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  <a:t>“. Anketa apie drąsą ir </a:t>
            </a:r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meilę, kurią sudarė aštuoni klausimai susiję su meile, vertybėmis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drąsa. </a:t>
            </a:r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/>
          </a:p>
          <a:p>
            <a:endParaRPr lang="lt-LT" dirty="0" smtClean="0"/>
          </a:p>
          <a:p>
            <a:endParaRPr lang="lt-LT" dirty="0" smtClean="0"/>
          </a:p>
        </p:txBody>
      </p:sp>
      <p:graphicFrame>
        <p:nvGraphicFramePr>
          <p:cNvPr id="4" name="Lentelė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945308"/>
              </p:ext>
            </p:extLst>
          </p:nvPr>
        </p:nvGraphicFramePr>
        <p:xfrm>
          <a:off x="609599" y="3255264"/>
          <a:ext cx="10931238" cy="3731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498">
                  <a:extLst>
                    <a:ext uri="{9D8B030D-6E8A-4147-A177-3AD203B41FA5}">
                      <a16:colId xmlns:a16="http://schemas.microsoft.com/office/drawing/2014/main" val="2752551336"/>
                    </a:ext>
                  </a:extLst>
                </a:gridCol>
                <a:gridCol w="4980965">
                  <a:extLst>
                    <a:ext uri="{9D8B030D-6E8A-4147-A177-3AD203B41FA5}">
                      <a16:colId xmlns:a16="http://schemas.microsoft.com/office/drawing/2014/main" val="13601561"/>
                    </a:ext>
                  </a:extLst>
                </a:gridCol>
                <a:gridCol w="2235775">
                  <a:extLst>
                    <a:ext uri="{9D8B030D-6E8A-4147-A177-3AD203B41FA5}">
                      <a16:colId xmlns:a16="http://schemas.microsoft.com/office/drawing/2014/main" val="1524398475"/>
                    </a:ext>
                  </a:extLst>
                </a:gridCol>
              </a:tblGrid>
              <a:tr h="980359">
                <a:tc>
                  <a:txBody>
                    <a:bodyPr/>
                    <a:lstStyle/>
                    <a:p>
                      <a:r>
                        <a:rPr lang="lt-LT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r>
                        <a:rPr lang="lt-LT" sz="2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Koks jūsų amžius?</a:t>
                      </a:r>
                      <a:endParaRPr lang="lt-LT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lang="lt-LT" sz="2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Esate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r>
                        <a:rPr lang="lt-LT" sz="2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Esu...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033603"/>
                  </a:ext>
                </a:extLst>
              </a:tr>
              <a:tr h="2751330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lt-LT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Iki 19 m.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lt-LT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Nuo 19 iki 29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lt-LT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– 39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lt-LT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39- 49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lt-LT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49- 59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lt-LT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– 60</a:t>
                      </a:r>
                      <a:endParaRPr lang="lt-LT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t-LT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lt-LT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Mokytojas </a:t>
                      </a:r>
                    </a:p>
                    <a:p>
                      <a:r>
                        <a:rPr lang="lt-LT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lt-LT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Mokinys </a:t>
                      </a:r>
                    </a:p>
                    <a:p>
                      <a:r>
                        <a:rPr lang="lt-LT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</a:t>
                      </a:r>
                      <a:r>
                        <a:rPr lang="lt-LT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Kita ( įrašykite) </a:t>
                      </a:r>
                    </a:p>
                    <a:p>
                      <a:endParaRPr lang="lt-LT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lt-LT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Vyras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lt-LT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Moteris </a:t>
                      </a:r>
                    </a:p>
                    <a:p>
                      <a:endParaRPr lang="lt-LT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895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14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53144" y="703385"/>
            <a:ext cx="10942654" cy="608057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KLAUSIMAI</a:t>
            </a:r>
            <a:endParaRPr lang="lt-LT" sz="3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53145" y="1923304"/>
            <a:ext cx="10942653" cy="5092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  <a:t>Taip pat buvo pateikiami atviri </a:t>
            </a:r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klausimai, </a:t>
            </a:r>
            <a: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  <a:t>į kuriuos mokiniai pateikė daugybę atsakymų...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  <a:t>4. Kas </a:t>
            </a:r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jums </a:t>
            </a:r>
            <a: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  <a:t>yra drąsa?</a:t>
            </a:r>
          </a:p>
          <a:p>
            <a:pPr marL="0" indent="0">
              <a:buNone/>
            </a:pPr>
            <a: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  <a:t>5. Kokios vertybės slypi žodžiuose drąsa ir meilė?</a:t>
            </a:r>
          </a:p>
          <a:p>
            <a:pPr marL="0" indent="0">
              <a:buNone/>
            </a:pPr>
            <a: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  <a:t>6. Kaip išreikšti meilę žmonėms? </a:t>
            </a:r>
          </a:p>
          <a:p>
            <a:pPr marL="0" indent="0">
              <a:buNone/>
            </a:pPr>
            <a: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  <a:t>7. Ar jaučiatės mylimas?</a:t>
            </a:r>
          </a:p>
          <a:p>
            <a:pPr marL="0" indent="0">
              <a:buNone/>
            </a:pPr>
            <a: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  <a:t>8. Kaip manote, kas </a:t>
            </a:r>
            <a:r>
              <a:rPr lang="lt-L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svarbiausia - </a:t>
            </a:r>
            <a: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  <a:t>žmogaus gyvenime?</a:t>
            </a:r>
          </a:p>
          <a:p>
            <a:pPr marL="0" indent="0">
              <a:buNone/>
            </a:pPr>
            <a:endParaRPr lang="lt-LT" dirty="0"/>
          </a:p>
          <a:p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746296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47898" y="1027664"/>
            <a:ext cx="10241280" cy="759572"/>
          </a:xfrm>
        </p:spPr>
        <p:txBody>
          <a:bodyPr>
            <a:noAutofit/>
          </a:bodyPr>
          <a:lstStyle/>
          <a:p>
            <a:r>
              <a:rPr lang="lt-LT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TYRIMO DALYVIAI  </a:t>
            </a:r>
            <a:endParaRPr lang="lt-LT" sz="3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76656" y="2323652"/>
            <a:ext cx="10826496" cy="4205164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lt-LT" sz="3000" dirty="0">
                <a:latin typeface="Arial" panose="020B0604020202020204" pitchFamily="34" charset="0"/>
                <a:cs typeface="Arial" panose="020B0604020202020204" pitchFamily="34" charset="0"/>
              </a:rPr>
              <a:t>Apklausoje dalyvavo 79 </a:t>
            </a:r>
            <a:r>
              <a:rPr lang="lt-LT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respondentai </a:t>
            </a:r>
          </a:p>
          <a:p>
            <a:pPr marL="68580" indent="0">
              <a:buNone/>
            </a:pPr>
            <a:endParaRPr lang="lt-LT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3000" dirty="0">
                <a:latin typeface="Arial" panose="020B0604020202020204" pitchFamily="34" charset="0"/>
                <a:cs typeface="Arial" panose="020B0604020202020204" pitchFamily="34" charset="0"/>
              </a:rPr>
              <a:t>6 – 8 klasių </a:t>
            </a:r>
            <a:r>
              <a:rPr lang="lt-LT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77 mokiniai </a:t>
            </a:r>
            <a:endParaRPr lang="lt-LT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3000" dirty="0">
                <a:latin typeface="Arial" panose="020B0604020202020204" pitchFamily="34" charset="0"/>
                <a:cs typeface="Arial" panose="020B0604020202020204" pitchFamily="34" charset="0"/>
              </a:rPr>
              <a:t>2 mokytojai </a:t>
            </a:r>
            <a:endParaRPr lang="lt-LT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0">
              <a:buNone/>
            </a:pPr>
            <a:endParaRPr lang="lt-LT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0">
              <a:buNone/>
            </a:pPr>
            <a:r>
              <a:rPr lang="lt-LT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Iš jų:</a:t>
            </a:r>
            <a:endParaRPr lang="lt-LT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Vyrai </a:t>
            </a:r>
            <a:r>
              <a:rPr lang="lt-LT" sz="3000" dirty="0">
                <a:latin typeface="Arial" panose="020B0604020202020204" pitchFamily="34" charset="0"/>
                <a:cs typeface="Arial" panose="020B0604020202020204" pitchFamily="34" charset="0"/>
              </a:rPr>
              <a:t>– 44  </a:t>
            </a:r>
            <a:endParaRPr lang="lt-LT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Moterys </a:t>
            </a:r>
            <a:r>
              <a:rPr lang="lt-LT" sz="3000" dirty="0">
                <a:latin typeface="Arial" panose="020B0604020202020204" pitchFamily="34" charset="0"/>
                <a:cs typeface="Arial" panose="020B0604020202020204" pitchFamily="34" charset="0"/>
              </a:rPr>
              <a:t>– 35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51210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298448" y="1027664"/>
            <a:ext cx="9459197" cy="784511"/>
          </a:xfrm>
        </p:spPr>
        <p:txBody>
          <a:bodyPr>
            <a:noAutofit/>
          </a:bodyPr>
          <a:lstStyle/>
          <a:p>
            <a:r>
              <a:rPr lang="lt-LT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DALYVIŲ AMŽIUS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Lentelė 4">
            <a:extLst>
              <a:ext uri="{FF2B5EF4-FFF2-40B4-BE49-F238E27FC236}">
                <a16:creationId xmlns:a16="http://schemas.microsoft.com/office/drawing/2014/main" id="{8056AA53-EA48-5CA4-3A9F-E8AB0D7B31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954684"/>
              </p:ext>
            </p:extLst>
          </p:nvPr>
        </p:nvGraphicFramePr>
        <p:xfrm>
          <a:off x="675250" y="2757268"/>
          <a:ext cx="10719582" cy="153337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83166">
                  <a:extLst>
                    <a:ext uri="{9D8B030D-6E8A-4147-A177-3AD203B41FA5}">
                      <a16:colId xmlns:a16="http://schemas.microsoft.com/office/drawing/2014/main" val="1861866513"/>
                    </a:ext>
                  </a:extLst>
                </a:gridCol>
                <a:gridCol w="2745472">
                  <a:extLst>
                    <a:ext uri="{9D8B030D-6E8A-4147-A177-3AD203B41FA5}">
                      <a16:colId xmlns:a16="http://schemas.microsoft.com/office/drawing/2014/main" val="2411015775"/>
                    </a:ext>
                  </a:extLst>
                </a:gridCol>
                <a:gridCol w="2745472">
                  <a:extLst>
                    <a:ext uri="{9D8B030D-6E8A-4147-A177-3AD203B41FA5}">
                      <a16:colId xmlns:a16="http://schemas.microsoft.com/office/drawing/2014/main" val="1897080954"/>
                    </a:ext>
                  </a:extLst>
                </a:gridCol>
                <a:gridCol w="2745472">
                  <a:extLst>
                    <a:ext uri="{9D8B030D-6E8A-4147-A177-3AD203B41FA5}">
                      <a16:colId xmlns:a16="http://schemas.microsoft.com/office/drawing/2014/main" val="3507489907"/>
                    </a:ext>
                  </a:extLst>
                </a:gridCol>
              </a:tblGrid>
              <a:tr h="761401">
                <a:tc>
                  <a:txBody>
                    <a:bodyPr/>
                    <a:lstStyle/>
                    <a:p>
                      <a:r>
                        <a:rPr lang="lt-L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Amžius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Iki 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– 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– 49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7691842"/>
                  </a:ext>
                </a:extLst>
              </a:tr>
              <a:tr h="771977">
                <a:tc>
                  <a:txBody>
                    <a:bodyPr/>
                    <a:lstStyle/>
                    <a:p>
                      <a:r>
                        <a:rPr lang="lt-L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Dažnis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2288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176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618256"/>
          </a:xfrm>
        </p:spPr>
        <p:txBody>
          <a:bodyPr>
            <a:noAutofit/>
          </a:bodyPr>
          <a:lstStyle/>
          <a:p>
            <a:r>
              <a:rPr lang="lt-LT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RESPONDENTAI PAGAL LYTĮ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C5CA4DA4-8195-DFF8-6099-88E9B164CC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3085141"/>
              </p:ext>
            </p:extLst>
          </p:nvPr>
        </p:nvGraphicFramePr>
        <p:xfrm>
          <a:off x="1391320" y="1773936"/>
          <a:ext cx="9563192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5616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E77D031-C090-CF6D-B075-48A0618EE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49" y="753344"/>
            <a:ext cx="9366325" cy="585005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 YRA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DRĄSA</a:t>
            </a:r>
            <a:r>
              <a:rPr lang="lt-LT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lt-LT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urinio vietos rezervavimo ženklas 5">
            <a:extLst>
              <a:ext uri="{FF2B5EF4-FFF2-40B4-BE49-F238E27FC236}">
                <a16:creationId xmlns:a16="http://schemas.microsoft.com/office/drawing/2014/main" id="{1525011A-5FEE-CC52-0F4F-E7F77175B2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6151590"/>
              </p:ext>
            </p:extLst>
          </p:nvPr>
        </p:nvGraphicFramePr>
        <p:xfrm>
          <a:off x="922713" y="1438101"/>
          <a:ext cx="10141527" cy="4721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4514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9F3DB85-C9E0-4FAC-A54B-B716DD853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647835"/>
            <a:ext cx="10222991" cy="1096827"/>
          </a:xfrm>
        </p:spPr>
        <p:txBody>
          <a:bodyPr>
            <a:noAutofit/>
          </a:bodyPr>
          <a:lstStyle/>
          <a:p>
            <a:r>
              <a:rPr lang="lt-LT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KOKIOS VERTYBĖS SLYPI ŽODŽIUOSE DRĄSA IR MEILĖ</a:t>
            </a:r>
            <a:endParaRPr lang="lt-LT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urinio vietos rezervavimo ženklas 5">
            <a:extLst>
              <a:ext uri="{FF2B5EF4-FFF2-40B4-BE49-F238E27FC236}">
                <a16:creationId xmlns:a16="http://schemas.microsoft.com/office/drawing/2014/main" id="{6CE5EA0B-7212-53C6-7767-08F17F3E137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390649" y="1744663"/>
          <a:ext cx="9366325" cy="4087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61802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spektas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534</Words>
  <Application>Microsoft Office PowerPoint</Application>
  <PresentationFormat>Plačiaekranė</PresentationFormat>
  <Paragraphs>104</Paragraphs>
  <Slides>15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2</vt:lpstr>
      <vt:lpstr>Austin</vt:lpstr>
      <vt:lpstr>„Žmogus tampa labai drąsus, kai yra užtikrintas, kad jį myli.“   (Sigmund Freud)</vt:lpstr>
      <vt:lpstr>                              TIKSLAS    Išsiaiškinti, ką gimnazijos mokiniams reiškia meilė ir drąsa.                             UŽDAVINIAI</vt:lpstr>
      <vt:lpstr>APKLAUSOS ANKETOS STRUKTŪRA </vt:lpstr>
      <vt:lpstr>KLAUSIMAI</vt:lpstr>
      <vt:lpstr>TYRIMO DALYVIAI  </vt:lpstr>
      <vt:lpstr>DALYVIŲ AMŽIUS</vt:lpstr>
      <vt:lpstr>RESPONDENTAI PAGAL LYTĮ</vt:lpstr>
      <vt:lpstr>KAS YRA DRĄSA?</vt:lpstr>
      <vt:lpstr>KOKIOS VERTYBĖS SLYPI ŽODŽIUOSE DRĄSA IR MEILĖ</vt:lpstr>
      <vt:lpstr>KITOS MINTYS (MINTYS NEKOREGUOTOS)</vt:lpstr>
      <vt:lpstr>KAIP IŠREIKŠTI MEILĘ ŽMONĖMS?</vt:lpstr>
      <vt:lpstr>AR JAUČIATĖS MYLIMAS?</vt:lpstr>
      <vt:lpstr>KAS SVARBIAUSIA ŽMOGAUS GYVENIME?</vt:lpstr>
      <vt:lpstr>KITOS MINTYS APIE SVARBIAUSIUS DALYKUS  (MINTYS NEKOREGUOTOS)</vt:lpstr>
      <vt:lpstr>IŠVADOS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Darbuotojas</dc:creator>
  <cp:lastModifiedBy>PAV2</cp:lastModifiedBy>
  <cp:revision>25</cp:revision>
  <dcterms:created xsi:type="dcterms:W3CDTF">2023-03-29T05:59:03Z</dcterms:created>
  <dcterms:modified xsi:type="dcterms:W3CDTF">2023-03-29T11:37:06Z</dcterms:modified>
</cp:coreProperties>
</file>